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8" r:id="rId3"/>
    <p:sldId id="273" r:id="rId4"/>
    <p:sldId id="270" r:id="rId5"/>
    <p:sldId id="265" r:id="rId6"/>
    <p:sldId id="264" r:id="rId7"/>
    <p:sldId id="271" r:id="rId8"/>
    <p:sldId id="272" r:id="rId9"/>
    <p:sldId id="27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91" autoAdjust="0"/>
    <p:restoredTop sz="94706" autoAdjust="0"/>
  </p:normalViewPr>
  <p:slideViewPr>
    <p:cSldViewPr>
      <p:cViewPr varScale="1">
        <p:scale>
          <a:sx n="107" d="100"/>
          <a:sy n="107" d="100"/>
        </p:scale>
        <p:origin x="-110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E435CB-95A2-45FB-A923-3255E18ED67A}" type="datetimeFigureOut">
              <a:rPr lang="ru-RU" smtClean="0"/>
              <a:t>20.06.2009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24D783-98DF-4210-8EE5-0D50A16E0C7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3E051B6-3A9F-45AD-8CCD-54A4D7BE4482}" type="datetime1">
              <a:rPr lang="ru-RU" smtClean="0"/>
              <a:t>20.06.2009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FE0F54F-CB20-4024-B78C-33E7D5E5F7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3BD32-89C7-4DEE-9616-C23ED7A57EE3}" type="datetime1">
              <a:rPr lang="ru-RU" smtClean="0"/>
              <a:t>20.06.2009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0F54F-CB20-4024-B78C-33E7D5E5F7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B4F059A7-E0E2-4BC4-9601-10617B1BA84F}" type="datetime1">
              <a:rPr lang="ru-RU" smtClean="0"/>
              <a:t>20.06.2009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EFE0F54F-CB20-4024-B78C-33E7D5E5F7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BBF64-456A-4D89-8EBD-C40623377BA1}" type="datetime1">
              <a:rPr lang="ru-RU" smtClean="0"/>
              <a:t>20.06.2009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FE0F54F-CB20-4024-B78C-33E7D5E5F7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9085F-0D6D-4200-A988-650CBD81055C}" type="datetime1">
              <a:rPr lang="ru-RU" smtClean="0"/>
              <a:t>20.06.2009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EFE0F54F-CB20-4024-B78C-33E7D5E5F7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7743926-ED4E-4554-AB3C-6886B185B19B}" type="datetime1">
              <a:rPr lang="ru-RU" smtClean="0"/>
              <a:t>20.06.2009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EFE0F54F-CB20-4024-B78C-33E7D5E5F7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E99CA08-C729-410D-8151-165477A33A76}" type="datetime1">
              <a:rPr lang="ru-RU" smtClean="0"/>
              <a:t>20.06.2009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EFE0F54F-CB20-4024-B78C-33E7D5E5F7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EA396-A324-417D-8E92-0A511CC11F3E}" type="datetime1">
              <a:rPr lang="ru-RU" smtClean="0"/>
              <a:t>20.06.2009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FE0F54F-CB20-4024-B78C-33E7D5E5F7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91358-72D8-4666-A32D-2DF7DD00346D}" type="datetime1">
              <a:rPr lang="ru-RU" smtClean="0"/>
              <a:t>20.06.2009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FE0F54F-CB20-4024-B78C-33E7D5E5F7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83F84-F044-48B8-B9EC-C02B32A0C2C2}" type="datetime1">
              <a:rPr lang="ru-RU" smtClean="0"/>
              <a:t>20.06.2009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FE0F54F-CB20-4024-B78C-33E7D5E5F7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8316BA78-657A-462E-8767-0434447064CB}" type="datetime1">
              <a:rPr lang="ru-RU" smtClean="0"/>
              <a:t>20.06.2009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EFE0F54F-CB20-4024-B78C-33E7D5E5F7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1BAE175-5910-4D31-AFE1-600E12082B2C}" type="datetime1">
              <a:rPr lang="ru-RU" smtClean="0"/>
              <a:t>20.06.2009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FE0F54F-CB20-4024-B78C-33E7D5E5F77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РАСПАРАЛЛЕЛИВАНИЕ программ </a:t>
            </a:r>
            <a:r>
              <a:rPr lang="ru-RU" b="1" dirty="0"/>
              <a:t>С ПОМОЩЬЮ </a:t>
            </a:r>
            <a:r>
              <a:rPr lang="en-US" b="1" dirty="0"/>
              <a:t>SSA</a:t>
            </a:r>
            <a:r>
              <a:rPr lang="ru-RU" b="1" dirty="0"/>
              <a:t>-ФОРМЫ ДЛЯ </a:t>
            </a:r>
            <a:r>
              <a:rPr lang="ru-RU" b="1" dirty="0" smtClean="0"/>
              <a:t>МАССИВОВ</a:t>
            </a:r>
            <a:r>
              <a:rPr lang="ru-RU" b="1" i="1" dirty="0"/>
              <a:t/>
            </a:r>
            <a:br>
              <a:rPr lang="ru-RU" b="1" i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62200" y="5715016"/>
            <a:ext cx="6705600" cy="1020821"/>
          </a:xfrm>
        </p:spPr>
        <p:txBody>
          <a:bodyPr>
            <a:normAutofit fontScale="77500" lnSpcReduction="20000"/>
          </a:bodyPr>
          <a:lstStyle/>
          <a:p>
            <a:pPr algn="r"/>
            <a:r>
              <a:rPr lang="ru-RU" dirty="0"/>
              <a:t>В.Н. </a:t>
            </a:r>
            <a:r>
              <a:rPr lang="ru-RU" dirty="0" smtClean="0"/>
              <a:t>Шаповалов</a:t>
            </a:r>
            <a:endParaRPr lang="ru-RU" dirty="0"/>
          </a:p>
          <a:p>
            <a:pPr algn="r"/>
            <a:endParaRPr lang="ru-RU" dirty="0" smtClean="0"/>
          </a:p>
          <a:p>
            <a:pPr algn="r"/>
            <a:r>
              <a:rPr lang="ru-RU" dirty="0" smtClean="0"/>
              <a:t>Южный </a:t>
            </a:r>
            <a:r>
              <a:rPr lang="ru-RU" dirty="0"/>
              <a:t>Федеральный </a:t>
            </a:r>
            <a:r>
              <a:rPr lang="ru-RU" dirty="0" smtClean="0"/>
              <a:t>Университет, </a:t>
            </a:r>
            <a:r>
              <a:rPr lang="ru-RU" dirty="0"/>
              <a:t>г. </a:t>
            </a:r>
            <a:r>
              <a:rPr lang="ru-RU" dirty="0" smtClean="0"/>
              <a:t>Ростов-на-Дону 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Преобразование программы в </a:t>
            </a:r>
            <a:r>
              <a:rPr lang="en-US" dirty="0" smtClean="0"/>
              <a:t>SSA-</a:t>
            </a:r>
            <a:r>
              <a:rPr lang="ru-RU" dirty="0" smtClean="0"/>
              <a:t>форму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EFE0F54F-CB20-4024-B78C-33E7D5E5F77B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0" y="1643050"/>
            <a:ext cx="4114800" cy="4525963"/>
          </a:xfrm>
        </p:spPr>
        <p:txBody>
          <a:bodyPr anchor="ctr"/>
          <a:lstStyle/>
          <a:p>
            <a:pPr lvl="0">
              <a:buNone/>
              <a:defRPr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A</a:t>
            </a:r>
            <a:r>
              <a:rPr lang="ru-RU" dirty="0" smtClean="0">
                <a:latin typeface="Courier New" pitchFamily="49" charset="0"/>
                <a:cs typeface="Courier New" pitchFamily="49" charset="0"/>
              </a:rPr>
              <a:t>1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=1;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  <a:p>
            <a:pPr lvl="0">
              <a:buNone/>
              <a:defRPr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X=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A</a:t>
            </a:r>
            <a:r>
              <a:rPr lang="ru-RU" dirty="0" smtClean="0">
                <a:latin typeface="Courier New" pitchFamily="49" charset="0"/>
                <a:cs typeface="Courier New" pitchFamily="49" charset="0"/>
              </a:rPr>
              <a:t>1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;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  <a:p>
            <a:pPr lvl="0">
              <a:buNone/>
              <a:defRPr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if(A</a:t>
            </a:r>
            <a:r>
              <a:rPr lang="ru-RU" dirty="0" smtClean="0">
                <a:latin typeface="Courier New" pitchFamily="49" charset="0"/>
                <a:cs typeface="Courier New" pitchFamily="49" charset="0"/>
              </a:rPr>
              <a:t>1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&gt;N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) </a:t>
            </a:r>
            <a:endParaRPr lang="en-US" dirty="0" smtClean="0">
              <a:latin typeface="Courier New" pitchFamily="49" charset="0"/>
              <a:cs typeface="Courier New" pitchFamily="49" charset="0"/>
            </a:endParaRPr>
          </a:p>
          <a:p>
            <a:pPr lvl="0">
              <a:buNone/>
              <a:defRPr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A</a:t>
            </a:r>
            <a:r>
              <a:rPr lang="ru-RU" dirty="0" smtClean="0">
                <a:latin typeface="Courier New" pitchFamily="49" charset="0"/>
                <a:cs typeface="Courier New" pitchFamily="49" charset="0"/>
              </a:rPr>
              <a:t>2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=2;</a:t>
            </a:r>
            <a:endParaRPr lang="en-US" dirty="0" smtClean="0">
              <a:latin typeface="Courier New" pitchFamily="49" charset="0"/>
              <a:cs typeface="Courier New" pitchFamily="49" charset="0"/>
            </a:endParaRPr>
          </a:p>
          <a:p>
            <a:pPr lvl="0">
              <a:buNone/>
              <a:defRPr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A3=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phi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(A1,A2);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  <a:p>
            <a:pPr lvl="0">
              <a:buNone/>
              <a:defRPr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Y=A3;</a:t>
            </a:r>
            <a:endParaRPr lang="ru-RU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571472" y="1643050"/>
            <a:ext cx="4114800" cy="45259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cs typeface="Courier New" pitchFamily="49" charset="0"/>
              </a:rPr>
              <a:t>A=1;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urier New" pitchFamily="49" charset="0"/>
              <a:cs typeface="Courier New" pitchFamily="49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800" dirty="0" smtClean="0">
                <a:latin typeface="Courier New" pitchFamily="49" charset="0"/>
                <a:cs typeface="Courier New" pitchFamily="49" charset="0"/>
              </a:rPr>
              <a:t>X=A</a:t>
            </a:r>
            <a:r>
              <a:rPr lang="en-US" sz="2800" noProof="0" dirty="0" smtClean="0">
                <a:latin typeface="Courier New" pitchFamily="49" charset="0"/>
                <a:cs typeface="Courier New" pitchFamily="49" charset="0"/>
              </a:rPr>
              <a:t>;</a:t>
            </a:r>
            <a:endParaRPr lang="en-US" sz="2800" noProof="0" dirty="0" smtClean="0">
              <a:latin typeface="Courier New" pitchFamily="49" charset="0"/>
              <a:cs typeface="Courier New" pitchFamily="49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800" dirty="0" smtClean="0">
                <a:latin typeface="Courier New" pitchFamily="49" charset="0"/>
                <a:cs typeface="Courier New" pitchFamily="49" charset="0"/>
              </a:rPr>
              <a:t>i</a:t>
            </a:r>
            <a:r>
              <a:rPr kumimoji="0" lang="en-US" sz="28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cs typeface="Courier New" pitchFamily="49" charset="0"/>
              </a:rPr>
              <a:t>f(A&gt;N)</a:t>
            </a:r>
            <a:r>
              <a:rPr kumimoji="0" lang="en-US" sz="2800" b="0" i="0" u="none" strike="noStrike" kern="1200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cs typeface="Courier New" pitchFamily="49" charset="0"/>
              </a:rPr>
              <a:t> </a:t>
            </a:r>
            <a:endParaRPr kumimoji="0" lang="en-US" sz="2800" b="0" i="0" u="none" strike="noStrike" kern="1200" cap="none" spc="0" normalizeH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urier New" pitchFamily="49" charset="0"/>
              <a:cs typeface="Courier New" pitchFamily="49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8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8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kumimoji="0" lang="en-US" sz="2800" b="0" i="0" u="none" strike="noStrike" kern="1200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cs typeface="Courier New" pitchFamily="49" charset="0"/>
              </a:rPr>
              <a:t>A=2;</a:t>
            </a:r>
            <a:endParaRPr kumimoji="0" lang="en-US" sz="2800" b="0" i="0" u="none" strike="noStrike" kern="1200" cap="none" spc="0" normalizeH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urier New" pitchFamily="49" charset="0"/>
              <a:cs typeface="Courier New" pitchFamily="49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800" dirty="0" smtClean="0">
                <a:latin typeface="Courier New" pitchFamily="49" charset="0"/>
                <a:cs typeface="Courier New" pitchFamily="49" charset="0"/>
              </a:rPr>
              <a:t>Y=A;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3357554" y="3571876"/>
            <a:ext cx="571504" cy="5715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Оптимизационные преобразования в </a:t>
            </a:r>
            <a:r>
              <a:rPr lang="en-US" dirty="0" smtClean="0"/>
              <a:t>SSA-</a:t>
            </a:r>
            <a:r>
              <a:rPr lang="ru-RU" dirty="0" smtClean="0"/>
              <a:t>форме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Подстановка вперёд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Протягивание констант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Переименование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Удаление мёртвого кода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Уничтожение индукционных переменных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Вынос общих подвыражений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Распределение регистров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Понижение силы операций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и т.п. скалярные оптимизации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EFE0F54F-CB20-4024-B78C-33E7D5E5F77B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Пример программы в </a:t>
            </a:r>
            <a:r>
              <a:rPr lang="en-US" dirty="0" smtClean="0"/>
              <a:t>SSA-</a:t>
            </a:r>
            <a:r>
              <a:rPr lang="ru-RU" dirty="0" smtClean="0"/>
              <a:t>форме для массивов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EFE0F54F-CB20-4024-B78C-33E7D5E5F77B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4" name="Содержимое 2"/>
          <p:cNvSpPr>
            <a:spLocks noGrp="1"/>
          </p:cNvSpPr>
          <p:nvPr>
            <p:ph sz="quarter" idx="1"/>
          </p:nvPr>
        </p:nvSpPr>
        <p:spPr>
          <a:xfrm>
            <a:off x="4357686" y="1643050"/>
            <a:ext cx="4357718" cy="4525963"/>
          </a:xfrm>
        </p:spPr>
        <p:txBody>
          <a:bodyPr anchor="ctr">
            <a:normAutofit/>
          </a:bodyPr>
          <a:lstStyle/>
          <a:p>
            <a:pPr lvl="0">
              <a:buNone/>
              <a:defRPr/>
            </a:pPr>
            <a:r>
              <a:rPr lang="en-US" sz="2200" dirty="0">
                <a:latin typeface="Courier New" pitchFamily="49" charset="0"/>
                <a:cs typeface="Courier New" pitchFamily="49" charset="0"/>
              </a:rPr>
              <a:t>for(</a:t>
            </a:r>
            <a:r>
              <a:rPr lang="en-US" sz="2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200" dirty="0">
                <a:latin typeface="Courier New" pitchFamily="49" charset="0"/>
                <a:cs typeface="Courier New" pitchFamily="49" charset="0"/>
              </a:rPr>
              <a:t>=0;i&lt;</a:t>
            </a:r>
            <a:r>
              <a:rPr lang="en-US" sz="2200" dirty="0" err="1">
                <a:latin typeface="Courier New" pitchFamily="49" charset="0"/>
                <a:cs typeface="Courier New" pitchFamily="49" charset="0"/>
              </a:rPr>
              <a:t>N;i</a:t>
            </a:r>
            <a:r>
              <a:rPr lang="en-US" sz="2200" dirty="0">
                <a:latin typeface="Courier New" pitchFamily="49" charset="0"/>
                <a:cs typeface="Courier New" pitchFamily="49" charset="0"/>
              </a:rPr>
              <a:t>++) {</a:t>
            </a:r>
          </a:p>
          <a:p>
            <a:pPr lvl="0">
              <a:buNone/>
              <a:defRPr/>
            </a:pPr>
            <a:r>
              <a:rPr lang="en-US" sz="2200" dirty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200" dirty="0" smtClean="0">
                <a:latin typeface="Courier New" pitchFamily="49" charset="0"/>
                <a:cs typeface="Courier New" pitchFamily="49" charset="0"/>
              </a:rPr>
              <a:t>A1[</a:t>
            </a:r>
            <a:r>
              <a:rPr lang="en-US" sz="22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200" dirty="0" smtClean="0">
                <a:latin typeface="Courier New" pitchFamily="49" charset="0"/>
                <a:cs typeface="Courier New" pitchFamily="49" charset="0"/>
              </a:rPr>
              <a:t>]=1</a:t>
            </a:r>
            <a:r>
              <a:rPr lang="en-US" sz="2200" dirty="0" smtClean="0">
                <a:latin typeface="Courier New" pitchFamily="49" charset="0"/>
                <a:cs typeface="Courier New" pitchFamily="49" charset="0"/>
              </a:rPr>
              <a:t>;</a:t>
            </a:r>
            <a:endParaRPr lang="en-US" sz="2200" dirty="0">
              <a:latin typeface="Courier New" pitchFamily="49" charset="0"/>
              <a:cs typeface="Courier New" pitchFamily="49" charset="0"/>
            </a:endParaRPr>
          </a:p>
          <a:p>
            <a:pPr lvl="0">
              <a:buNone/>
              <a:defRPr/>
            </a:pPr>
            <a:r>
              <a:rPr lang="en-US" sz="2200" dirty="0">
                <a:latin typeface="Courier New" pitchFamily="49" charset="0"/>
                <a:cs typeface="Courier New" pitchFamily="49" charset="0"/>
              </a:rPr>
              <a:t>	if(C[</a:t>
            </a:r>
            <a:r>
              <a:rPr lang="en-US" sz="2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200" dirty="0">
                <a:latin typeface="Courier New" pitchFamily="49" charset="0"/>
                <a:cs typeface="Courier New" pitchFamily="49" charset="0"/>
              </a:rPr>
              <a:t>])</a:t>
            </a:r>
          </a:p>
          <a:p>
            <a:pPr lvl="0">
              <a:buNone/>
              <a:defRPr/>
            </a:pPr>
            <a:r>
              <a:rPr lang="en-US" sz="2200" dirty="0">
                <a:latin typeface="Courier New" pitchFamily="49" charset="0"/>
                <a:cs typeface="Courier New" pitchFamily="49" charset="0"/>
              </a:rPr>
              <a:t>		</a:t>
            </a:r>
            <a:r>
              <a:rPr lang="en-US" sz="2200" dirty="0" smtClean="0">
                <a:latin typeface="Courier New" pitchFamily="49" charset="0"/>
                <a:cs typeface="Courier New" pitchFamily="49" charset="0"/>
              </a:rPr>
              <a:t>A2[i+4</a:t>
            </a:r>
            <a:r>
              <a:rPr lang="en-US" sz="2200" dirty="0" smtClean="0">
                <a:latin typeface="Courier New" pitchFamily="49" charset="0"/>
                <a:cs typeface="Courier New" pitchFamily="49" charset="0"/>
              </a:rPr>
              <a:t>]=2</a:t>
            </a:r>
            <a:r>
              <a:rPr lang="en-US" sz="220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lvl="0">
              <a:buNone/>
              <a:defRPr/>
            </a:pPr>
            <a:r>
              <a:rPr lang="en-US" sz="2200" dirty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200" dirty="0" smtClean="0">
                <a:latin typeface="Courier New" pitchFamily="49" charset="0"/>
                <a:cs typeface="Courier New" pitchFamily="49" charset="0"/>
              </a:rPr>
              <a:t>A3[i+4]=</a:t>
            </a:r>
            <a:r>
              <a:rPr lang="en-US" sz="2200" b="1" dirty="0" smtClean="0">
                <a:latin typeface="Courier New" pitchFamily="49" charset="0"/>
                <a:cs typeface="Courier New" pitchFamily="49" charset="0"/>
              </a:rPr>
              <a:t>phi</a:t>
            </a:r>
            <a:r>
              <a:rPr lang="en-US" sz="2200" dirty="0" smtClean="0">
                <a:latin typeface="Courier New" pitchFamily="49" charset="0"/>
                <a:cs typeface="Courier New" pitchFamily="49" charset="0"/>
              </a:rPr>
              <a:t>(A0[i+4], 		   A2[i+4]);</a:t>
            </a:r>
            <a:endParaRPr lang="en-US" sz="2200" dirty="0">
              <a:latin typeface="Courier New" pitchFamily="49" charset="0"/>
              <a:cs typeface="Courier New" pitchFamily="49" charset="0"/>
            </a:endParaRPr>
          </a:p>
          <a:p>
            <a:pPr lvl="0">
              <a:buNone/>
              <a:defRPr/>
            </a:pPr>
            <a:r>
              <a:rPr lang="en-US" sz="2200" dirty="0">
                <a:latin typeface="Courier New" pitchFamily="49" charset="0"/>
                <a:cs typeface="Courier New" pitchFamily="49" charset="0"/>
              </a:rPr>
              <a:t>	B[</a:t>
            </a:r>
            <a:r>
              <a:rPr lang="en-US" sz="2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200" dirty="0" smtClean="0">
                <a:latin typeface="Courier New" pitchFamily="49" charset="0"/>
                <a:cs typeface="Courier New" pitchFamily="49" charset="0"/>
              </a:rPr>
              <a:t>]=A1[</a:t>
            </a:r>
            <a:r>
              <a:rPr lang="en-US" sz="22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200" dirty="0" smtClean="0">
                <a:latin typeface="Courier New" pitchFamily="49" charset="0"/>
                <a:cs typeface="Courier New" pitchFamily="49" charset="0"/>
              </a:rPr>
              <a:t>];</a:t>
            </a:r>
            <a:endParaRPr lang="en-US" sz="2200" dirty="0">
              <a:latin typeface="Courier New" pitchFamily="49" charset="0"/>
              <a:cs typeface="Courier New" pitchFamily="49" charset="0"/>
            </a:endParaRPr>
          </a:p>
          <a:p>
            <a:pPr lvl="0">
              <a:buNone/>
              <a:defRPr/>
            </a:pPr>
            <a:r>
              <a:rPr lang="en-US" sz="2200" dirty="0">
                <a:latin typeface="Courier New" pitchFamily="49" charset="0"/>
                <a:cs typeface="Courier New" pitchFamily="49" charset="0"/>
              </a:rPr>
              <a:t>}</a:t>
            </a:r>
            <a:endParaRPr lang="ru-RU" sz="22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357158" y="1643050"/>
            <a:ext cx="3500462" cy="45259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for(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=0;i&lt;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N;i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++) {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cs typeface="Courier New" pitchFamily="49" charset="0"/>
              </a:rPr>
              <a:t>	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cs typeface="Courier New" pitchFamily="49" charset="0"/>
              </a:rPr>
              <a:t>A[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cs typeface="Courier New" pitchFamily="49" charset="0"/>
              </a:rPr>
              <a:t>i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cs typeface="Courier New" pitchFamily="49" charset="0"/>
              </a:rPr>
              <a:t>]=1;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urier New" pitchFamily="49" charset="0"/>
              <a:cs typeface="Courier New" pitchFamily="49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if(C[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])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cs typeface="Courier New" pitchFamily="49" charset="0"/>
              </a:rPr>
              <a:t>		A[i+4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cs typeface="Courier New" pitchFamily="49" charset="0"/>
              </a:rPr>
              <a:t>]=2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B[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]=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A[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]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cs typeface="Courier New" pitchFamily="49" charset="0"/>
              </a:rPr>
              <a:t>}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3714744" y="3286124"/>
            <a:ext cx="571504" cy="5715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000" dirty="0" smtClean="0"/>
              <a:t>Частичное распараллеливание с помощью удаления </a:t>
            </a:r>
            <a:r>
              <a:rPr lang="ru-RU" sz="3000" dirty="0" smtClean="0"/>
              <a:t>полумёртвого </a:t>
            </a:r>
            <a:r>
              <a:rPr lang="ru-RU" sz="3000" dirty="0" smtClean="0"/>
              <a:t>кода</a:t>
            </a:r>
            <a:endParaRPr lang="ru-RU" sz="300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EFE0F54F-CB20-4024-B78C-33E7D5E5F77B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4" name="Содержимое 2"/>
          <p:cNvSpPr>
            <a:spLocks noGrp="1"/>
          </p:cNvSpPr>
          <p:nvPr>
            <p:ph sz="quarter" idx="1"/>
          </p:nvPr>
        </p:nvSpPr>
        <p:spPr>
          <a:xfrm>
            <a:off x="4357686" y="1643050"/>
            <a:ext cx="4572032" cy="4525963"/>
          </a:xfrm>
        </p:spPr>
        <p:txBody>
          <a:bodyPr anchor="ctr">
            <a:normAutofit lnSpcReduction="10000"/>
          </a:bodyPr>
          <a:lstStyle/>
          <a:p>
            <a:pPr lvl="0">
              <a:buNone/>
              <a:defRPr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f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or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all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=0;i&lt;N-4;i++) {</a:t>
            </a:r>
          </a:p>
          <a:p>
            <a:pPr lvl="0">
              <a:buNone/>
              <a:defRPr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A[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]=1;</a:t>
            </a:r>
          </a:p>
          <a:p>
            <a:pPr lvl="0">
              <a:buNone/>
              <a:defRPr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B[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]=A[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];</a:t>
            </a:r>
          </a:p>
          <a:p>
            <a:pPr lvl="0">
              <a:buNone/>
              <a:defRPr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en-US" sz="2400" b="1" dirty="0">
              <a:latin typeface="Courier New" pitchFamily="49" charset="0"/>
              <a:cs typeface="Courier New" pitchFamily="49" charset="0"/>
            </a:endParaRPr>
          </a:p>
          <a:p>
            <a:pPr lvl="0">
              <a:buNone/>
              <a:defRPr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for(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=N-4;i&lt;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N;i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++) {</a:t>
            </a:r>
          </a:p>
          <a:p>
            <a:pPr lvl="0">
              <a:buNone/>
              <a:defRPr/>
            </a:pPr>
            <a:r>
              <a:rPr lang="en-US" sz="2400" dirty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A[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]=1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lvl="0">
              <a:buNone/>
              <a:defRPr/>
            </a:pPr>
            <a:r>
              <a:rPr lang="en-US" sz="2400" dirty="0">
                <a:latin typeface="Courier New" pitchFamily="49" charset="0"/>
                <a:cs typeface="Courier New" pitchFamily="49" charset="0"/>
              </a:rPr>
              <a:t>	if(C[</a:t>
            </a:r>
            <a:r>
              <a:rPr lang="en-US" sz="24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])</a:t>
            </a:r>
          </a:p>
          <a:p>
            <a:pPr lvl="0">
              <a:buNone/>
              <a:defRPr/>
            </a:pPr>
            <a:r>
              <a:rPr lang="en-US" sz="2400" dirty="0">
                <a:latin typeface="Courier New" pitchFamily="49" charset="0"/>
                <a:cs typeface="Courier New" pitchFamily="49" charset="0"/>
              </a:rPr>
              <a:t>		A[i+4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]=2;</a:t>
            </a:r>
          </a:p>
          <a:p>
            <a:pPr lvl="0">
              <a:buNone/>
              <a:defRPr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B[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]=A[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];</a:t>
            </a:r>
            <a:endParaRPr lang="en-US" sz="2400" dirty="0">
              <a:latin typeface="Courier New" pitchFamily="49" charset="0"/>
              <a:cs typeface="Courier New" pitchFamily="49" charset="0"/>
            </a:endParaRPr>
          </a:p>
          <a:p>
            <a:pPr lvl="0">
              <a:buNone/>
              <a:defRPr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ru-RU" sz="24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357158" y="1643050"/>
            <a:ext cx="3500462" cy="45259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for(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=0;i&lt;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N;i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++) {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cs typeface="Courier New" pitchFamily="49" charset="0"/>
              </a:rPr>
              <a:t>	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cs typeface="Courier New" pitchFamily="49" charset="0"/>
              </a:rPr>
              <a:t>A[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cs typeface="Courier New" pitchFamily="49" charset="0"/>
              </a:rPr>
              <a:t>i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cs typeface="Courier New" pitchFamily="49" charset="0"/>
              </a:rPr>
              <a:t>]=1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if(C[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])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cs typeface="Courier New" pitchFamily="49" charset="0"/>
              </a:rPr>
              <a:t>		A[i+4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cs typeface="Courier New" pitchFamily="49" charset="0"/>
              </a:rPr>
              <a:t>]=2;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B[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]=A[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];</a:t>
            </a:r>
            <a:endParaRPr lang="en-US" sz="2400" dirty="0" smtClean="0">
              <a:latin typeface="Courier New" pitchFamily="49" charset="0"/>
              <a:cs typeface="Courier New" pitchFamily="49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cs typeface="Courier New" pitchFamily="49" charset="0"/>
              </a:rPr>
              <a:t>}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3714744" y="3286124"/>
            <a:ext cx="571504" cy="5715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Оптимизационные преобразования в </a:t>
            </a:r>
            <a:r>
              <a:rPr lang="en-US" dirty="0" smtClean="0"/>
              <a:t>SSA-</a:t>
            </a:r>
            <a:r>
              <a:rPr lang="ru-RU" dirty="0" smtClean="0"/>
              <a:t>форме для массивов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EFE0F54F-CB20-4024-B78C-33E7D5E5F77B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Переименование в </a:t>
            </a:r>
            <a:r>
              <a:rPr lang="ru-RU" dirty="0" smtClean="0"/>
              <a:t>цикле</a:t>
            </a:r>
            <a:endParaRPr lang="ru-RU" dirty="0" smtClean="0"/>
          </a:p>
          <a:p>
            <a:r>
              <a:rPr lang="ru-RU" dirty="0" smtClean="0"/>
              <a:t>Подстановка </a:t>
            </a:r>
            <a:r>
              <a:rPr lang="ru-RU" dirty="0" smtClean="0"/>
              <a:t>в цикле</a:t>
            </a:r>
          </a:p>
          <a:p>
            <a:r>
              <a:rPr lang="ru-RU" dirty="0" smtClean="0"/>
              <a:t>Удаление </a:t>
            </a:r>
            <a:r>
              <a:rPr lang="ru-RU" dirty="0" smtClean="0"/>
              <a:t>полумёртвого кода</a:t>
            </a:r>
          </a:p>
          <a:p>
            <a:r>
              <a:rPr lang="ru-RU" dirty="0" smtClean="0"/>
              <a:t>Преобразования, характерные для </a:t>
            </a:r>
            <a:r>
              <a:rPr lang="ru-RU" dirty="0" smtClean="0"/>
              <a:t>скалярной </a:t>
            </a:r>
            <a:r>
              <a:rPr lang="en-US" dirty="0" smtClean="0"/>
              <a:t>SSA-</a:t>
            </a:r>
            <a:r>
              <a:rPr lang="ru-RU" dirty="0" smtClean="0"/>
              <a:t>формы </a:t>
            </a:r>
            <a:r>
              <a:rPr lang="ru-RU" dirty="0" smtClean="0"/>
              <a:t>(с расширенной областью действия)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EFE0F54F-CB20-4024-B78C-33E7D5E5F77B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SSA-</a:t>
            </a:r>
            <a:r>
              <a:rPr lang="ru-RU" dirty="0" smtClean="0"/>
              <a:t>форма для массивов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EFE0F54F-CB20-4024-B78C-33E7D5E5F77B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	</a:t>
            </a:r>
            <a:r>
              <a:rPr lang="ru-RU" b="1" dirty="0" smtClean="0"/>
              <a:t>Утверждение: </a:t>
            </a:r>
            <a:r>
              <a:rPr lang="ru-RU" dirty="0" smtClean="0"/>
              <a:t>Пусть есть цикл L, содержащий вхождения массивов. Если индексные выражения при всех вхождениях массивов зависят только от счётчика цикла, то существует цикл L1, раскрутка которого является SSA-формой раскрутки цикла L.  </a:t>
            </a:r>
            <a:endParaRPr lang="ru-RU" dirty="0" smtClean="0"/>
          </a:p>
          <a:p>
            <a:pPr>
              <a:buNone/>
            </a:pPr>
            <a:r>
              <a:rPr lang="ru-RU" dirty="0"/>
              <a:t>	</a:t>
            </a:r>
            <a:r>
              <a:rPr lang="ru-RU" b="1" dirty="0" smtClean="0"/>
              <a:t>Определение</a:t>
            </a:r>
            <a:r>
              <a:rPr lang="ru-RU" dirty="0" smtClean="0"/>
              <a:t>: </a:t>
            </a:r>
            <a:r>
              <a:rPr lang="ru-RU" b="1" dirty="0" smtClean="0"/>
              <a:t>SSA-формой цикла L  </a:t>
            </a:r>
            <a:r>
              <a:rPr lang="ru-RU" dirty="0" smtClean="0"/>
              <a:t>назовём цикл L1 из утверждения выше.</a:t>
            </a:r>
            <a:endParaRPr lang="ru-RU" dirty="0"/>
          </a:p>
          <a:p>
            <a:pPr>
              <a:buNone/>
            </a:pP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Область применимости </a:t>
            </a:r>
            <a:r>
              <a:rPr lang="en-US" dirty="0" smtClean="0"/>
              <a:t>SSA-</a:t>
            </a:r>
            <a:r>
              <a:rPr lang="ru-RU" dirty="0" smtClean="0"/>
              <a:t>формы для массивов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	Существует алгоритм построения </a:t>
            </a:r>
            <a:r>
              <a:rPr lang="en-US" dirty="0" smtClean="0"/>
              <a:t>SSA-</a:t>
            </a:r>
            <a:r>
              <a:rPr lang="ru-RU" dirty="0" smtClean="0"/>
              <a:t>формы тесного гнезда канонических циклов, если для каждого массива </a:t>
            </a:r>
            <a:r>
              <a:rPr lang="en-US" dirty="0" smtClean="0"/>
              <a:t>A</a:t>
            </a:r>
            <a:r>
              <a:rPr lang="ru-RU" dirty="0" smtClean="0"/>
              <a:t>, имеющего в теле цикла вхождения вида A[</a:t>
            </a:r>
            <a:r>
              <a:rPr lang="en-US" dirty="0" err="1" smtClean="0"/>
              <a:t>ind</a:t>
            </a:r>
            <a:r>
              <a:rPr lang="ru-RU" baseline="-25000" dirty="0" smtClean="0"/>
              <a:t>1</a:t>
            </a:r>
            <a:r>
              <a:rPr lang="ru-RU" dirty="0" smtClean="0"/>
              <a:t>][ </a:t>
            </a:r>
            <a:r>
              <a:rPr lang="en-US" dirty="0" err="1" smtClean="0"/>
              <a:t>ind</a:t>
            </a:r>
            <a:r>
              <a:rPr lang="ru-RU" baseline="-25000" dirty="0" smtClean="0"/>
              <a:t>2</a:t>
            </a:r>
            <a:r>
              <a:rPr lang="ru-RU" dirty="0" smtClean="0"/>
              <a:t>]…[</a:t>
            </a:r>
            <a:r>
              <a:rPr lang="en-US" dirty="0" err="1" smtClean="0"/>
              <a:t>ind</a:t>
            </a:r>
            <a:r>
              <a:rPr lang="en-US" baseline="-25000" dirty="0" err="1" smtClean="0"/>
              <a:t>n</a:t>
            </a:r>
            <a:r>
              <a:rPr lang="ru-RU" dirty="0" smtClean="0"/>
              <a:t>] выполняется: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err="1" smtClean="0"/>
              <a:t>ind</a:t>
            </a:r>
            <a:r>
              <a:rPr lang="en-US" baseline="-25000" dirty="0" err="1" smtClean="0"/>
              <a:t>j</a:t>
            </a:r>
            <a:r>
              <a:rPr lang="ru-RU" dirty="0" smtClean="0"/>
              <a:t> не содержит переменных кроме, может быть, счётчика цикла </a:t>
            </a:r>
            <a:r>
              <a:rPr lang="ru-RU" dirty="0" err="1" smtClean="0"/>
              <a:t>i</a:t>
            </a:r>
            <a:r>
              <a:rPr lang="en-US" baseline="-25000" dirty="0" smtClean="0"/>
              <a:t>j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счётчики циклов </a:t>
            </a:r>
            <a:r>
              <a:rPr lang="en-US" dirty="0" err="1" smtClean="0"/>
              <a:t>i</a:t>
            </a:r>
            <a:r>
              <a:rPr lang="en-US" baseline="-25000" dirty="0" err="1" smtClean="0"/>
              <a:t>j</a:t>
            </a:r>
            <a:r>
              <a:rPr lang="en-US" baseline="-25000" dirty="0" smtClean="0"/>
              <a:t> </a:t>
            </a:r>
            <a:r>
              <a:rPr lang="ru-RU" dirty="0" smtClean="0"/>
              <a:t>попарно различны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err="1" smtClean="0"/>
              <a:t>ind</a:t>
            </a:r>
            <a:r>
              <a:rPr lang="en-US" baseline="-25000" dirty="0" err="1" smtClean="0"/>
              <a:t>j</a:t>
            </a:r>
            <a:r>
              <a:rPr lang="ru-RU" dirty="0" smtClean="0"/>
              <a:t> линейно относительно </a:t>
            </a:r>
            <a:r>
              <a:rPr lang="ru-RU" dirty="0" err="1" smtClean="0"/>
              <a:t>i</a:t>
            </a:r>
            <a:r>
              <a:rPr lang="en-US" baseline="-25000" dirty="0" smtClean="0"/>
              <a:t>j</a:t>
            </a:r>
            <a:r>
              <a:rPr lang="ru-RU" dirty="0" smtClean="0"/>
              <a:t> и </a:t>
            </a:r>
            <a:r>
              <a:rPr lang="en-US" dirty="0" err="1" smtClean="0"/>
              <a:t>ind</a:t>
            </a:r>
            <a:r>
              <a:rPr lang="en-US" baseline="-25000" dirty="0" err="1" smtClean="0"/>
              <a:t>j</a:t>
            </a:r>
            <a:r>
              <a:rPr lang="en-US" dirty="0" smtClean="0"/>
              <a:t> </a:t>
            </a:r>
            <a:r>
              <a:rPr lang="ru-RU" dirty="0" smtClean="0"/>
              <a:t>=C</a:t>
            </a:r>
            <a:r>
              <a:rPr lang="en-US" baseline="-25000" dirty="0" smtClean="0"/>
              <a:t>j</a:t>
            </a:r>
            <a:r>
              <a:rPr lang="ru-RU" dirty="0" smtClean="0"/>
              <a:t>*</a:t>
            </a:r>
            <a:r>
              <a:rPr lang="ru-RU" dirty="0" err="1" smtClean="0"/>
              <a:t>i</a:t>
            </a:r>
            <a:r>
              <a:rPr lang="en-US" baseline="-25000" dirty="0" smtClean="0"/>
              <a:t>j</a:t>
            </a:r>
            <a:r>
              <a:rPr lang="ru-RU" dirty="0" smtClean="0"/>
              <a:t>+</a:t>
            </a:r>
            <a:r>
              <a:rPr lang="ru-RU" dirty="0" err="1" smtClean="0"/>
              <a:t>d</a:t>
            </a:r>
            <a:r>
              <a:rPr lang="en-US" baseline="-25000" dirty="0" smtClean="0"/>
              <a:t>j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EFE0F54F-CB20-4024-B78C-33E7D5E5F77B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233</TotalTime>
  <Words>143</Words>
  <Application>Microsoft Office PowerPoint</Application>
  <PresentationFormat>Экран (4:3)</PresentationFormat>
  <Paragraphs>78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Обычная</vt:lpstr>
      <vt:lpstr>РАСПАРАЛЛЕЛИВАНИЕ программ С ПОМОЩЬЮ SSA-ФОРМЫ ДЛЯ МАССИВОВ </vt:lpstr>
      <vt:lpstr>Преобразование программы в SSA-форму</vt:lpstr>
      <vt:lpstr>Оптимизационные преобразования в SSA-форме</vt:lpstr>
      <vt:lpstr>Пример программы в SSA-форме для массивов</vt:lpstr>
      <vt:lpstr>Частичное распараллеливание с помощью удаления полумёртвого кода</vt:lpstr>
      <vt:lpstr>Оптимизационные преобразования в SSA-форме для массивов</vt:lpstr>
      <vt:lpstr>Слайд 7</vt:lpstr>
      <vt:lpstr>SSA-форма для массивов</vt:lpstr>
      <vt:lpstr>Область применимости SSA-формы для массивов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РАСПАРАЛЛЕЛИВАНИЕ С ПОМОЩЬЮ SSA-ФОРМЫ ДЛЯ МАССИВОВ.</dc:title>
  <dc:creator>Николай</dc:creator>
  <cp:lastModifiedBy>1</cp:lastModifiedBy>
  <cp:revision>30</cp:revision>
  <dcterms:created xsi:type="dcterms:W3CDTF">2009-06-20T09:33:32Z</dcterms:created>
  <dcterms:modified xsi:type="dcterms:W3CDTF">2009-06-20T15:46:43Z</dcterms:modified>
</cp:coreProperties>
</file>